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23"/>
  </p:notesMasterIdLst>
  <p:handoutMasterIdLst>
    <p:handoutMasterId r:id="rId24"/>
  </p:handoutMasterIdLst>
  <p:sldIdLst>
    <p:sldId id="306" r:id="rId2"/>
    <p:sldId id="311" r:id="rId3"/>
    <p:sldId id="343" r:id="rId4"/>
    <p:sldId id="342" r:id="rId5"/>
    <p:sldId id="341" r:id="rId6"/>
    <p:sldId id="344" r:id="rId7"/>
    <p:sldId id="345" r:id="rId8"/>
    <p:sldId id="346" r:id="rId9"/>
    <p:sldId id="347" r:id="rId10"/>
    <p:sldId id="350" r:id="rId11"/>
    <p:sldId id="349" r:id="rId12"/>
    <p:sldId id="354" r:id="rId13"/>
    <p:sldId id="353" r:id="rId14"/>
    <p:sldId id="356" r:id="rId15"/>
    <p:sldId id="355" r:id="rId16"/>
    <p:sldId id="352" r:id="rId17"/>
    <p:sldId id="348" r:id="rId18"/>
    <p:sldId id="351" r:id="rId19"/>
    <p:sldId id="358" r:id="rId20"/>
    <p:sldId id="359" r:id="rId21"/>
    <p:sldId id="361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34CB51-847A-4FEB-8698-B5A3A7692871}">
          <p14:sldIdLst>
            <p14:sldId id="306"/>
            <p14:sldId id="311"/>
            <p14:sldId id="343"/>
            <p14:sldId id="342"/>
            <p14:sldId id="341"/>
            <p14:sldId id="344"/>
            <p14:sldId id="345"/>
            <p14:sldId id="346"/>
            <p14:sldId id="347"/>
            <p14:sldId id="350"/>
            <p14:sldId id="349"/>
            <p14:sldId id="354"/>
            <p14:sldId id="353"/>
            <p14:sldId id="356"/>
            <p14:sldId id="355"/>
            <p14:sldId id="352"/>
            <p14:sldId id="348"/>
            <p14:sldId id="351"/>
            <p14:sldId id="358"/>
            <p14:sldId id="359"/>
            <p14:sldId id="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E0D9E7"/>
    <a:srgbClr val="7A5595"/>
    <a:srgbClr val="E4DEEA"/>
    <a:srgbClr val="DCD4E4"/>
    <a:srgbClr val="D9D0E2"/>
    <a:srgbClr val="CFC4DA"/>
    <a:srgbClr val="C9BDD5"/>
    <a:srgbClr val="84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7196" autoAdjust="0"/>
  </p:normalViewPr>
  <p:slideViewPr>
    <p:cSldViewPr>
      <p:cViewPr>
        <p:scale>
          <a:sx n="110" d="100"/>
          <a:sy n="110" d="100"/>
        </p:scale>
        <p:origin x="-1351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4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3889982502187227E-3"/>
                  <c:y val="0.2536276678145151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0,5687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0.2180725477570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0.21333184019709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0.21096148641712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9E-3"/>
                  <c:y val="0.20622077885719084"/>
                </c:manualLayout>
              </c:layout>
              <c:spPr/>
              <c:txPr>
                <a:bodyPr rot="-5400000" vert="horz" anchor="ctr" anchorCtr="0"/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889E-3"/>
                  <c:y val="0.20385042507722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0.2157021939770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888888888888889E-3"/>
                  <c:y val="0.19673936373732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888888888888894E-3"/>
                  <c:y val="0.20622077885719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888888888888889E-3"/>
                  <c:y val="0.1991097175172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888888888888894E-3"/>
                  <c:y val="0.201480071297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888888888888889E-3"/>
                  <c:y val="0.1991097175172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888888888888889E-3"/>
                  <c:y val="0.2014800712972554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0,5451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88888888888889E-3"/>
                  <c:y val="0.2085909459951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3888888888888889E-3"/>
                  <c:y val="0.17303582593764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888888888888889E-3"/>
                  <c:y val="0.16829511837770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3888888888888889E-3"/>
                  <c:y val="0.16355441081777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3889982502186208E-3"/>
                  <c:y val="0.1398506863760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1666666666666666E-3"/>
                  <c:y val="0.14696193435799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1666666666666683E-3"/>
                  <c:y val="0.13036945789822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1666666666667681E-3"/>
                  <c:y val="0.12799910411825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7777777777777779E-3"/>
                  <c:y val="0.1090362738785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 anchor="ctr" anchorCtr="0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г.Ханты-мансийск</c:v>
                </c:pt>
                <c:pt idx="1">
                  <c:v>Нижневартовский район</c:v>
                </c:pt>
                <c:pt idx="2">
                  <c:v>Белоярский район</c:v>
                </c:pt>
                <c:pt idx="3">
                  <c:v>Ханты-Мансийский район</c:v>
                </c:pt>
                <c:pt idx="4">
                  <c:v>г.Мегион</c:v>
                </c:pt>
                <c:pt idx="5">
                  <c:v>Кондинский район</c:v>
                </c:pt>
                <c:pt idx="6">
                  <c:v>г.Югорск</c:v>
                </c:pt>
                <c:pt idx="7">
                  <c:v>Сургутский район</c:v>
                </c:pt>
                <c:pt idx="8">
                  <c:v>Октябрьский район</c:v>
                </c:pt>
                <c:pt idx="9">
                  <c:v>г.Лангепас</c:v>
                </c:pt>
                <c:pt idx="10">
                  <c:v>Нефтеюганский район</c:v>
                </c:pt>
                <c:pt idx="11">
                  <c:v>г.Нижневартовск</c:v>
                </c:pt>
                <c:pt idx="12">
                  <c:v>г.Покачи</c:v>
                </c:pt>
                <c:pt idx="13">
                  <c:v>г.Когалым</c:v>
                </c:pt>
                <c:pt idx="14">
                  <c:v>г.Сургут</c:v>
                </c:pt>
                <c:pt idx="15">
                  <c:v>г.Нягань</c:v>
                </c:pt>
                <c:pt idx="16">
                  <c:v>г.Радужный</c:v>
                </c:pt>
                <c:pt idx="17">
                  <c:v>г.Урай</c:v>
                </c:pt>
                <c:pt idx="18">
                  <c:v>Советский район</c:v>
                </c:pt>
                <c:pt idx="19">
                  <c:v>г.Пыть-Ях</c:v>
                </c:pt>
                <c:pt idx="20">
                  <c:v>г.Нефтеюганск</c:v>
                </c:pt>
                <c:pt idx="21">
                  <c:v>Березовский район</c:v>
                </c:pt>
              </c:strCache>
            </c:strRef>
          </c:cat>
          <c:val>
            <c:numRef>
              <c:f>Лист1!$B$2:$B$23</c:f>
              <c:numCache>
                <c:formatCode>0.0000</c:formatCode>
                <c:ptCount val="22"/>
                <c:pt idx="0">
                  <c:v>0.65510000000000002</c:v>
                </c:pt>
                <c:pt idx="1">
                  <c:v>0.64639999999999997</c:v>
                </c:pt>
                <c:pt idx="2">
                  <c:v>0.63260000000000005</c:v>
                </c:pt>
                <c:pt idx="3">
                  <c:v>0.59079999999999999</c:v>
                </c:pt>
                <c:pt idx="4">
                  <c:v>0.58860000000000001</c:v>
                </c:pt>
                <c:pt idx="5">
                  <c:v>0.58699999999999997</c:v>
                </c:pt>
                <c:pt idx="6">
                  <c:v>0.57950000000000002</c:v>
                </c:pt>
                <c:pt idx="7">
                  <c:v>0.57709999999999995</c:v>
                </c:pt>
                <c:pt idx="8">
                  <c:v>0.56869999999999998</c:v>
                </c:pt>
                <c:pt idx="9">
                  <c:v>0.56459999999999999</c:v>
                </c:pt>
                <c:pt idx="10">
                  <c:v>0.55800000000000005</c:v>
                </c:pt>
                <c:pt idx="11">
                  <c:v>0.55000000000000004</c:v>
                </c:pt>
                <c:pt idx="12">
                  <c:v>0.54510000000000003</c:v>
                </c:pt>
                <c:pt idx="13">
                  <c:v>0.52859999999999996</c:v>
                </c:pt>
                <c:pt idx="14">
                  <c:v>0.51910000000000001</c:v>
                </c:pt>
                <c:pt idx="15">
                  <c:v>0.50170000000000003</c:v>
                </c:pt>
                <c:pt idx="16">
                  <c:v>0.47760000000000002</c:v>
                </c:pt>
                <c:pt idx="17">
                  <c:v>0.4738</c:v>
                </c:pt>
                <c:pt idx="18">
                  <c:v>0.40839999999999999</c:v>
                </c:pt>
                <c:pt idx="19">
                  <c:v>0.40699999999999997</c:v>
                </c:pt>
                <c:pt idx="20">
                  <c:v>0.40649999999999997</c:v>
                </c:pt>
                <c:pt idx="21">
                  <c:v>0.40310000000000001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shape val="box"/>
        <c:axId val="86065920"/>
        <c:axId val="107633664"/>
        <c:axId val="0"/>
      </c:bar3DChart>
      <c:catAx>
        <c:axId val="86065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effectLst>
            <a:outerShdw dir="11580000" sx="1000" sy="1000" algn="ctr" rotWithShape="0">
              <a:srgbClr val="000000"/>
            </a:outerShdw>
          </a:effectLst>
        </c:spPr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07633664"/>
        <c:crosses val="autoZero"/>
        <c:auto val="0"/>
        <c:lblAlgn val="ctr"/>
        <c:lblOffset val="150"/>
        <c:tickMarkSkip val="1"/>
        <c:noMultiLvlLbl val="0"/>
      </c:catAx>
      <c:valAx>
        <c:axId val="107633664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60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1330E-DE96-4C43-84AA-FDA99405BB24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6721F3-7469-4E18-816D-5A1EAFA2057B}">
      <dgm:prSet phldrT="[Текст]" custT="1"/>
      <dgm:spPr>
        <a:xfrm>
          <a:off x="1000108" y="4500592"/>
          <a:ext cx="6425031" cy="781264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Место определяется в динамике 22 муниципальных образований автономного округа -Югры</a:t>
          </a:r>
          <a:endParaRPr lang="ru-RU" sz="20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F5DE66EA-345C-4A7A-BBEA-0C047CABD9ED}" type="parTrans" cxnId="{14DEE27E-5222-4B81-9FD1-86F5035A1A10}">
      <dgm:prSet/>
      <dgm:spPr/>
      <dgm:t>
        <a:bodyPr/>
        <a:lstStyle/>
        <a:p>
          <a:endParaRPr lang="ru-RU"/>
        </a:p>
      </dgm:t>
    </dgm:pt>
    <dgm:pt modelId="{C07C5363-D9E6-4B09-A94E-7702B2FA5EDB}" type="sibTrans" cxnId="{14DEE27E-5222-4B81-9FD1-86F5035A1A10}">
      <dgm:prSet/>
      <dgm:spPr/>
      <dgm:t>
        <a:bodyPr/>
        <a:lstStyle/>
        <a:p>
          <a:endParaRPr lang="ru-RU"/>
        </a:p>
      </dgm:t>
    </dgm:pt>
    <dgm:pt modelId="{9A4574A1-3B41-4A0F-A2D0-23AC1F404E68}">
      <dgm:prSet phldrT="[Текст]" custT="1"/>
      <dgm:spPr>
        <a:xfrm>
          <a:off x="1142972" y="1428757"/>
          <a:ext cx="2125764" cy="1353406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5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произведен  с учетом удельного веса 60 % - для достигнутой динамики</a:t>
          </a:r>
          <a:endParaRPr lang="ru-RU" sz="15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AE45B410-642C-4CC3-B5FF-5FF6A4548AAE}" type="parTrans" cxnId="{712DE518-258D-4D47-A797-882A8874C501}">
      <dgm:prSet/>
      <dgm:spPr/>
      <dgm:t>
        <a:bodyPr/>
        <a:lstStyle/>
        <a:p>
          <a:endParaRPr lang="ru-RU"/>
        </a:p>
      </dgm:t>
    </dgm:pt>
    <dgm:pt modelId="{656521D9-EDE7-4794-BB22-95E66B6AF892}" type="sibTrans" cxnId="{712DE518-258D-4D47-A797-882A8874C501}">
      <dgm:prSet/>
      <dgm:spPr/>
      <dgm:t>
        <a:bodyPr/>
        <a:lstStyle/>
        <a:p>
          <a:endParaRPr lang="ru-RU"/>
        </a:p>
      </dgm:t>
    </dgm:pt>
    <dgm:pt modelId="{BA825AA8-B77D-44EB-81C2-4EE59C869B55}">
      <dgm:prSet phldrT="[Текст]" custT="1"/>
      <dgm:spPr>
        <a:xfrm>
          <a:off x="5000633" y="1428767"/>
          <a:ext cx="1963016" cy="1386296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5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произведен с учетом удельного веса 40 % -для достигнутого объема при 3-ех летней динамике</a:t>
          </a:r>
          <a:endParaRPr lang="ru-RU" sz="15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52EE6DE7-4207-4E35-A6E0-6C8C8E0599A0}" type="sibTrans" cxnId="{B7AC555A-435B-4AD7-9D39-6629EDB2CE13}">
      <dgm:prSet/>
      <dgm:spPr/>
      <dgm:t>
        <a:bodyPr/>
        <a:lstStyle/>
        <a:p>
          <a:endParaRPr lang="ru-RU"/>
        </a:p>
      </dgm:t>
    </dgm:pt>
    <dgm:pt modelId="{7A9819C8-ED0B-4367-8861-2DECE8A32F5F}" type="parTrans" cxnId="{B7AC555A-435B-4AD7-9D39-6629EDB2CE13}">
      <dgm:prSet/>
      <dgm:spPr/>
      <dgm:t>
        <a:bodyPr/>
        <a:lstStyle/>
        <a:p>
          <a:endParaRPr lang="ru-RU"/>
        </a:p>
      </dgm:t>
    </dgm:pt>
    <dgm:pt modelId="{A92FF2EA-7CCF-4B29-9FF7-1A15ABD9160B}">
      <dgm:prSet phldrT="[Текст]" custT="1"/>
      <dgm:spPr>
        <a:xfrm>
          <a:off x="1285861" y="3357591"/>
          <a:ext cx="5626759" cy="51241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5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5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E9C885D8-9C72-4C9B-84B6-80C074E79DE7}" type="sibTrans" cxnId="{A9405D4D-AB03-44D4-97CE-533CBDAD5601}">
      <dgm:prSet/>
      <dgm:spPr/>
      <dgm:t>
        <a:bodyPr/>
        <a:lstStyle/>
        <a:p>
          <a:endParaRPr lang="ru-RU"/>
        </a:p>
      </dgm:t>
    </dgm:pt>
    <dgm:pt modelId="{C766B217-8921-462C-98D2-443A62E907E9}" type="parTrans" cxnId="{A9405D4D-AB03-44D4-97CE-533CBDAD5601}">
      <dgm:prSet/>
      <dgm:spPr/>
      <dgm:t>
        <a:bodyPr/>
        <a:lstStyle/>
        <a:p>
          <a:endParaRPr lang="ru-RU"/>
        </a:p>
      </dgm:t>
    </dgm:pt>
    <dgm:pt modelId="{7A67F326-2985-4653-8CB6-9F91A8E7867B}" type="pres">
      <dgm:prSet presAssocID="{F631330E-DE96-4C43-84AA-FDA99405BB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1AD4-8A47-47AC-9B6A-3D5E63E8A5ED}" type="pres">
      <dgm:prSet presAssocID="{F96721F3-7469-4E18-816D-5A1EAFA2057B}" presName="node" presStyleLbl="node1" presStyleIdx="0" presStyleCnt="4" custScaleX="260439" custScaleY="52781" custLinFactY="100000" custLinFactNeighborX="-7328" custLinFactNeighborY="14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1C52-E618-43B6-BE29-B485887C17CB}" type="pres">
      <dgm:prSet presAssocID="{C07C5363-D9E6-4B09-A94E-7702B2FA5EDB}" presName="sibTrans" presStyleCnt="0"/>
      <dgm:spPr/>
    </dgm:pt>
    <dgm:pt modelId="{4A13E4A5-C930-411C-92DC-ED9CC24A4C51}" type="pres">
      <dgm:prSet presAssocID="{9A4574A1-3B41-4A0F-A2D0-23AC1F404E68}" presName="node" presStyleLbl="node1" presStyleIdx="1" presStyleCnt="4" custScaleX="90782" custScaleY="146834" custLinFactNeighborX="-86166" custLinFactNeighborY="-6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D77E-3ED8-4AE4-9A7C-843527D6AD63}" type="pres">
      <dgm:prSet presAssocID="{656521D9-EDE7-4794-BB22-95E66B6AF892}" presName="sibTrans" presStyleCnt="0"/>
      <dgm:spPr/>
    </dgm:pt>
    <dgm:pt modelId="{556AF342-1E65-4388-A75A-3B0B32C5A67C}" type="pres">
      <dgm:prSet presAssocID="{A92FF2EA-7CCF-4B29-9FF7-1A15ABD9160B}" presName="node" presStyleLbl="node1" presStyleIdx="2" presStyleCnt="4" custScaleX="228081" custScaleY="34618" custLinFactNeighborX="38322" custLinFactNeighborY="-7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0916-60FA-45D0-95D0-742AE0C588D8}" type="pres">
      <dgm:prSet presAssocID="{E9C885D8-9C72-4C9B-84B6-80C074E79DE7}" presName="sibTrans" presStyleCnt="0"/>
      <dgm:spPr/>
    </dgm:pt>
    <dgm:pt modelId="{8D8E34A2-B849-41A2-91AC-FC6EE4B9E102}" type="pres">
      <dgm:prSet presAssocID="{BA825AA8-B77D-44EB-81C2-4EE59C869B55}" presName="node" presStyleLbl="node1" presStyleIdx="3" presStyleCnt="4" custScaleX="79571" custScaleY="94744" custLinFactY="-100000" custLinFactNeighborX="-70082" custLinFactNeighborY="-12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DE518-258D-4D47-A797-882A8874C501}" srcId="{F631330E-DE96-4C43-84AA-FDA99405BB24}" destId="{9A4574A1-3B41-4A0F-A2D0-23AC1F404E68}" srcOrd="1" destOrd="0" parTransId="{AE45B410-642C-4CC3-B5FF-5FF6A4548AAE}" sibTransId="{656521D9-EDE7-4794-BB22-95E66B6AF892}"/>
    <dgm:cxn modelId="{B7AC555A-435B-4AD7-9D39-6629EDB2CE13}" srcId="{F631330E-DE96-4C43-84AA-FDA99405BB24}" destId="{BA825AA8-B77D-44EB-81C2-4EE59C869B55}" srcOrd="3" destOrd="0" parTransId="{7A9819C8-ED0B-4367-8861-2DECE8A32F5F}" sibTransId="{52EE6DE7-4207-4E35-A6E0-6C8C8E0599A0}"/>
    <dgm:cxn modelId="{9C42E84E-6F38-4B0C-BA2B-4F5A27702D8F}" type="presOf" srcId="{9A4574A1-3B41-4A0F-A2D0-23AC1F404E68}" destId="{4A13E4A5-C930-411C-92DC-ED9CC24A4C51}" srcOrd="0" destOrd="0" presId="urn:microsoft.com/office/officeart/2005/8/layout/default#1"/>
    <dgm:cxn modelId="{14DEE27E-5222-4B81-9FD1-86F5035A1A10}" srcId="{F631330E-DE96-4C43-84AA-FDA99405BB24}" destId="{F96721F3-7469-4E18-816D-5A1EAFA2057B}" srcOrd="0" destOrd="0" parTransId="{F5DE66EA-345C-4A7A-BBEA-0C047CABD9ED}" sibTransId="{C07C5363-D9E6-4B09-A94E-7702B2FA5EDB}"/>
    <dgm:cxn modelId="{1C85996A-DF7C-4409-B2EF-C1105BB6F111}" type="presOf" srcId="{A92FF2EA-7CCF-4B29-9FF7-1A15ABD9160B}" destId="{556AF342-1E65-4388-A75A-3B0B32C5A67C}" srcOrd="0" destOrd="0" presId="urn:microsoft.com/office/officeart/2005/8/layout/default#1"/>
    <dgm:cxn modelId="{20C3DFA5-29AA-4D27-A0A6-1D86E8108E91}" type="presOf" srcId="{F631330E-DE96-4C43-84AA-FDA99405BB24}" destId="{7A67F326-2985-4653-8CB6-9F91A8E7867B}" srcOrd="0" destOrd="0" presId="urn:microsoft.com/office/officeart/2005/8/layout/default#1"/>
    <dgm:cxn modelId="{2794B774-74AE-4AC7-8778-3B3B5E4A0B1E}" type="presOf" srcId="{BA825AA8-B77D-44EB-81C2-4EE59C869B55}" destId="{8D8E34A2-B849-41A2-91AC-FC6EE4B9E102}" srcOrd="0" destOrd="0" presId="urn:microsoft.com/office/officeart/2005/8/layout/default#1"/>
    <dgm:cxn modelId="{44E56CB0-C059-4DB4-92AF-D9DA86FC8F16}" type="presOf" srcId="{F96721F3-7469-4E18-816D-5A1EAFA2057B}" destId="{54011AD4-8A47-47AC-9B6A-3D5E63E8A5ED}" srcOrd="0" destOrd="0" presId="urn:microsoft.com/office/officeart/2005/8/layout/default#1"/>
    <dgm:cxn modelId="{A9405D4D-AB03-44D4-97CE-533CBDAD5601}" srcId="{F631330E-DE96-4C43-84AA-FDA99405BB24}" destId="{A92FF2EA-7CCF-4B29-9FF7-1A15ABD9160B}" srcOrd="2" destOrd="0" parTransId="{C766B217-8921-462C-98D2-443A62E907E9}" sibTransId="{E9C885D8-9C72-4C9B-84B6-80C074E79DE7}"/>
    <dgm:cxn modelId="{B147C09A-8894-44D5-8573-7DE1F53F42FA}" type="presParOf" srcId="{7A67F326-2985-4653-8CB6-9F91A8E7867B}" destId="{54011AD4-8A47-47AC-9B6A-3D5E63E8A5ED}" srcOrd="0" destOrd="0" presId="urn:microsoft.com/office/officeart/2005/8/layout/default#1"/>
    <dgm:cxn modelId="{59A660B6-7D66-4256-B045-34184B8AF5DA}" type="presParOf" srcId="{7A67F326-2985-4653-8CB6-9F91A8E7867B}" destId="{2F931C52-E618-43B6-BE29-B485887C17CB}" srcOrd="1" destOrd="0" presId="urn:microsoft.com/office/officeart/2005/8/layout/default#1"/>
    <dgm:cxn modelId="{2D0E2FD9-64AA-4DD6-AC14-8FF1854E8663}" type="presParOf" srcId="{7A67F326-2985-4653-8CB6-9F91A8E7867B}" destId="{4A13E4A5-C930-411C-92DC-ED9CC24A4C51}" srcOrd="2" destOrd="0" presId="urn:microsoft.com/office/officeart/2005/8/layout/default#1"/>
    <dgm:cxn modelId="{CF0F4A75-D76B-4E4B-88F7-89983F231F0B}" type="presParOf" srcId="{7A67F326-2985-4653-8CB6-9F91A8E7867B}" destId="{FFA0D77E-3ED8-4AE4-9A7C-843527D6AD63}" srcOrd="3" destOrd="0" presId="urn:microsoft.com/office/officeart/2005/8/layout/default#1"/>
    <dgm:cxn modelId="{D3AD4D3D-44C8-4C16-8FC3-B61509A74E30}" type="presParOf" srcId="{7A67F326-2985-4653-8CB6-9F91A8E7867B}" destId="{556AF342-1E65-4388-A75A-3B0B32C5A67C}" srcOrd="4" destOrd="0" presId="urn:microsoft.com/office/officeart/2005/8/layout/default#1"/>
    <dgm:cxn modelId="{CCEB0199-4CAC-4952-A69E-8CCE20B65405}" type="presParOf" srcId="{7A67F326-2985-4653-8CB6-9F91A8E7867B}" destId="{A1F40916-60FA-45D0-95D0-742AE0C588D8}" srcOrd="5" destOrd="0" presId="urn:microsoft.com/office/officeart/2005/8/layout/default#1"/>
    <dgm:cxn modelId="{4B68A151-A3E6-4ACF-B2A7-847A27E8E154}" type="presParOf" srcId="{7A67F326-2985-4653-8CB6-9F91A8E7867B}" destId="{8D8E34A2-B849-41A2-91AC-FC6EE4B9E10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1AD4-8A47-47AC-9B6A-3D5E63E8A5ED}">
      <dsp:nvSpPr>
        <dsp:cNvPr id="0" name=""/>
        <dsp:cNvSpPr/>
      </dsp:nvSpPr>
      <dsp:spPr>
        <a:xfrm>
          <a:off x="592912" y="4233814"/>
          <a:ext cx="7196035" cy="875016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Место определяется в динамике 22 муниципальных образований автономного округа -Югры</a:t>
          </a:r>
          <a:endParaRPr lang="ru-RU" sz="20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592912" y="4233814"/>
        <a:ext cx="7196035" cy="875016"/>
      </dsp:txXfrm>
    </dsp:sp>
    <dsp:sp modelId="{4A13E4A5-C930-411C-92DC-ED9CC24A4C51}">
      <dsp:nvSpPr>
        <dsp:cNvPr id="0" name=""/>
        <dsp:cNvSpPr/>
      </dsp:nvSpPr>
      <dsp:spPr>
        <a:xfrm>
          <a:off x="758432" y="252974"/>
          <a:ext cx="2508343" cy="2434249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произведен  с учетом удельного веса 60 % - для достигнутой динамики</a:t>
          </a:r>
          <a:endParaRPr lang="ru-RU" sz="15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758432" y="252974"/>
        <a:ext cx="2508343" cy="2434249"/>
      </dsp:txXfrm>
    </dsp:sp>
    <dsp:sp modelId="{556AF342-1E65-4388-A75A-3B0B32C5A67C}">
      <dsp:nvSpPr>
        <dsp:cNvPr id="0" name=""/>
        <dsp:cNvSpPr/>
      </dsp:nvSpPr>
      <dsp:spPr>
        <a:xfrm>
          <a:off x="1063831" y="3233388"/>
          <a:ext cx="6301970" cy="57390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5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1063831" y="3233388"/>
        <a:ext cx="6301970" cy="573905"/>
      </dsp:txXfrm>
    </dsp:sp>
    <dsp:sp modelId="{8D8E34A2-B849-41A2-91AC-FC6EE4B9E102}">
      <dsp:nvSpPr>
        <dsp:cNvPr id="0" name=""/>
        <dsp:cNvSpPr/>
      </dsp:nvSpPr>
      <dsp:spPr>
        <a:xfrm>
          <a:off x="4646859" y="261987"/>
          <a:ext cx="2198578" cy="1570689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произведен с учетом удельного веса 40 % -для достигнутого объема при 3-ех летней динамике</a:t>
          </a:r>
          <a:endParaRPr lang="ru-RU" sz="15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4646859" y="261987"/>
        <a:ext cx="2198578" cy="157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0.10156</cdr:x>
      <cdr:y>0.04</cdr:y>
    </cdr:from>
    <cdr:to>
      <cdr:x>0.125</cdr:x>
      <cdr:y>0.08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62" y="214314"/>
          <a:ext cx="21431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0.14504</cdr:x>
      <cdr:y>0.04032</cdr:y>
    </cdr:from>
    <cdr:to>
      <cdr:x>0.16079</cdr:x>
      <cdr:y>0.08064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6280" y="216024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0.17654</cdr:x>
      <cdr:y>0.05376</cdr:y>
    </cdr:from>
    <cdr:to>
      <cdr:x>0.20312</cdr:x>
      <cdr:y>0.12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14312" y="288032"/>
          <a:ext cx="243017" cy="354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0.21592</cdr:x>
      <cdr:y>0.08064</cdr:y>
    </cdr:from>
    <cdr:to>
      <cdr:x>0.24219</cdr:x>
      <cdr:y>0.12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74352" y="432048"/>
          <a:ext cx="240233" cy="210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0.29687</cdr:x>
      <cdr:y>0.09333</cdr:y>
    </cdr:from>
    <cdr:to>
      <cdr:x>0.32031</cdr:x>
      <cdr:y>0.13333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14612" y="500066"/>
          <a:ext cx="21431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0.25529</cdr:x>
      <cdr:y>0.08064</cdr:y>
    </cdr:from>
    <cdr:to>
      <cdr:x>0.28125</cdr:x>
      <cdr:y>0.13333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34393" y="432048"/>
          <a:ext cx="237358" cy="282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0.37342</cdr:x>
      <cdr:y>0.09408</cdr:y>
    </cdr:from>
    <cdr:to>
      <cdr:x>0.39704</cdr:x>
      <cdr:y>0.14784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14512" y="504056"/>
          <a:ext cx="21602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0.33404</cdr:x>
      <cdr:y>0.09408</cdr:y>
    </cdr:from>
    <cdr:to>
      <cdr:x>0.34979</cdr:x>
      <cdr:y>0.1344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054472" y="504056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0.44607</cdr:x>
      <cdr:y>0.10752</cdr:y>
    </cdr:from>
    <cdr:to>
      <cdr:x>0.47656</cdr:x>
      <cdr:y>0.17333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78831" y="576064"/>
          <a:ext cx="278834" cy="352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0.41279</cdr:x>
      <cdr:y>0.10752</cdr:y>
    </cdr:from>
    <cdr:to>
      <cdr:x>0.4375</cdr:x>
      <cdr:y>0.16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74553" y="576064"/>
          <a:ext cx="225948" cy="281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0.52344</cdr:x>
      <cdr:y>0.12096</cdr:y>
    </cdr:from>
    <cdr:to>
      <cdr:x>0.54666</cdr:x>
      <cdr:y>0.18816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786335" y="648072"/>
          <a:ext cx="21235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0.48366</cdr:x>
      <cdr:y>0.10752</cdr:y>
    </cdr:from>
    <cdr:to>
      <cdr:x>0.53091</cdr:x>
      <cdr:y>0.18816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422624" y="57606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0.60156</cdr:x>
      <cdr:y>0.1344</cdr:y>
    </cdr:from>
    <cdr:to>
      <cdr:x>0.63329</cdr:x>
      <cdr:y>0.18667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500665" y="720080"/>
          <a:ext cx="290111" cy="28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0.56241</cdr:x>
      <cdr:y>0.12096</cdr:y>
    </cdr:from>
    <cdr:to>
      <cdr:x>0.59391</cdr:x>
      <cdr:y>0.17472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142704" y="64807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0.67969</cdr:x>
      <cdr:y>0.16128</cdr:y>
    </cdr:from>
    <cdr:to>
      <cdr:x>0.71991</cdr:x>
      <cdr:y>0.21333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215084" y="864096"/>
          <a:ext cx="367780" cy="278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0.64116</cdr:x>
      <cdr:y>0.14784</cdr:y>
    </cdr:from>
    <cdr:to>
      <cdr:x>0.68054</cdr:x>
      <cdr:y>0.21333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862784" y="792088"/>
          <a:ext cx="360039" cy="35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0.75929</cdr:x>
      <cdr:y>0.17472</cdr:y>
    </cdr:from>
    <cdr:to>
      <cdr:x>0.79866</cdr:x>
      <cdr:y>0.24191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942904" y="93610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18</a:t>
          </a:r>
        </a:p>
      </cdr:txBody>
    </cdr:sp>
  </cdr:relSizeAnchor>
  <cdr:relSizeAnchor xmlns:cdr="http://schemas.openxmlformats.org/drawingml/2006/chartDrawing">
    <cdr:from>
      <cdr:x>0.71991</cdr:x>
      <cdr:y>0.17472</cdr:y>
    </cdr:from>
    <cdr:to>
      <cdr:x>0.75929</cdr:x>
      <cdr:y>0.21504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582864" y="936104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0.83803</cdr:x>
      <cdr:y>0.22848</cdr:y>
    </cdr:from>
    <cdr:to>
      <cdr:x>0.86719</cdr:x>
      <cdr:y>0.28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662984" y="1224136"/>
          <a:ext cx="266601" cy="276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0.79866</cdr:x>
      <cdr:y>0.21504</cdr:y>
    </cdr:from>
    <cdr:to>
      <cdr:x>0.82228</cdr:x>
      <cdr:y>0.29567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7302944" y="1152128"/>
          <a:ext cx="2160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0.91678</cdr:x>
      <cdr:y>0.24191</cdr:y>
    </cdr:from>
    <cdr:to>
      <cdr:x>0.94941</cdr:x>
      <cdr:y>0.26879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8383064" y="1296144"/>
          <a:ext cx="298375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0.87741</cdr:x>
      <cdr:y>0.22848</cdr:y>
    </cdr:from>
    <cdr:to>
      <cdr:x>0.90891</cdr:x>
      <cdr:y>0.26879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8023024" y="1224136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C4D2-AF9D-4DD5-A945-8412D3A41BFD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69E1-4401-4295-B4A7-97AA0B054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2F3E-E18E-4637-BCA7-820EBA7B3C8A}" type="datetimeFigureOut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DBAF-9DF5-42D7-9260-75279AA74E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A00-0747-472B-B7E0-C03FF820E750}" type="datetime1">
              <a:rPr lang="ru-RU" smtClean="0"/>
              <a:pPr/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FB2C-BD36-4555-8B8C-D5FBF1829DD7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D322-6F5F-4601-AA18-8F3A1A1E10F2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1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A0A0-F954-4256-96F1-A3447A16D020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8379-2BFC-4EDB-9179-AAAF3A156797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1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2AE8-5793-4778-8A9F-EDAC98D628AC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DB51-DD54-4BD0-9B76-BB7B0C518EC0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2AA-968F-42A5-813D-89659D70DDDA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E4E7-180E-40D6-9C6B-D44F0827128B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EC11-E2BC-4D5C-A353-C36215E3D6B5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B5-EBAB-4386-A0D8-54B2B748CB96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4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5A4-A3BB-4F80-9C14-D22F6F81B44F}" type="datetime1">
              <a:rPr lang="ru-RU" smtClean="0">
                <a:solidFill>
                  <a:srgbClr val="4E5B6F"/>
                </a:solidFill>
              </a:rPr>
              <a:pPr/>
              <a:t>16.09.2019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180" y="1556792"/>
            <a:ext cx="9113640" cy="35283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практиках, способствующих достижению наилучших значений показателей для оценки </a:t>
            </a:r>
            <a:r>
              <a:rPr lang="ru-RU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деятельности </a:t>
            </a:r>
            <a:br>
              <a:rPr lang="ru-RU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3200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                      города Покачи</a:t>
            </a:r>
            <a:r>
              <a:rPr lang="ru-RU" sz="3200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sz="3200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7" y="6896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5178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 – 6 лет, состоящих на учете для определения в муниципальные дошкольные образовательные учреждения, в общей численности детей этого возраста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08510"/>
              </p:ext>
            </p:extLst>
          </p:nvPr>
        </p:nvGraphicFramePr>
        <p:xfrm>
          <a:off x="179508" y="1556792"/>
          <a:ext cx="8784981" cy="4738078"/>
        </p:xfrm>
        <a:graphic>
          <a:graphicData uri="http://schemas.openxmlformats.org/drawingml/2006/table">
            <a:tbl>
              <a:tblPr/>
              <a:tblGrid>
                <a:gridCol w="216028"/>
                <a:gridCol w="1453843"/>
                <a:gridCol w="580825"/>
                <a:gridCol w="363016"/>
                <a:gridCol w="508222"/>
                <a:gridCol w="435619"/>
                <a:gridCol w="435619"/>
                <a:gridCol w="435619"/>
                <a:gridCol w="435619"/>
                <a:gridCol w="363016"/>
                <a:gridCol w="508222"/>
                <a:gridCol w="313028"/>
                <a:gridCol w="432048"/>
                <a:gridCol w="432048"/>
                <a:gridCol w="504056"/>
                <a:gridCol w="424311"/>
                <a:gridCol w="435619"/>
                <a:gridCol w="508223"/>
              </a:tblGrid>
              <a:tr h="28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– 6 лет, состоящих на учете для определения в муниципальные дошкольные образовательные учреждения, в общей численности детей этого возраста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11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05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1-6 лет, состоящих на учете для определения в муниципальные дошкольные образовательные учреждения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53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детей в возрасте 1-6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>
            <a:spLocks noChangeArrowheads="1"/>
          </p:cNvSpPr>
          <p:nvPr/>
        </p:nvSpPr>
        <p:spPr bwMode="auto">
          <a:xfrm>
            <a:off x="8573144" y="5805264"/>
            <a:ext cx="304800" cy="360040"/>
          </a:xfrm>
          <a:prstGeom prst="downArrow">
            <a:avLst>
              <a:gd name="adj1" fmla="val 50000"/>
              <a:gd name="adj2" fmla="val 48228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8573197" y="3212976"/>
            <a:ext cx="276225" cy="407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8458479" y="3995115"/>
            <a:ext cx="473075" cy="301625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8449467" y="4934371"/>
            <a:ext cx="474663" cy="301625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7338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34767"/>
              </p:ext>
            </p:extLst>
          </p:nvPr>
        </p:nvGraphicFramePr>
        <p:xfrm>
          <a:off x="107503" y="1844822"/>
          <a:ext cx="8937728" cy="4392490"/>
        </p:xfrm>
        <a:graphic>
          <a:graphicData uri="http://schemas.openxmlformats.org/drawingml/2006/table">
            <a:tbl>
              <a:tblPr/>
              <a:tblGrid>
                <a:gridCol w="288033"/>
                <a:gridCol w="2210687"/>
                <a:gridCol w="469845"/>
                <a:gridCol w="363061"/>
                <a:gridCol w="352382"/>
                <a:gridCol w="331028"/>
                <a:gridCol w="331028"/>
                <a:gridCol w="512557"/>
                <a:gridCol w="512557"/>
                <a:gridCol w="363061"/>
                <a:gridCol w="363061"/>
                <a:gridCol w="384419"/>
                <a:gridCol w="384419"/>
                <a:gridCol w="341706"/>
                <a:gridCol w="341706"/>
                <a:gridCol w="341706"/>
                <a:gridCol w="523236"/>
                <a:gridCol w="523236"/>
              </a:tblGrid>
              <a:tr h="351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5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1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обучающихся, занимающихся во вторую смену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обучающихся, занимающихся в третью смену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7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(всего)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0" name="Равно 9"/>
          <p:cNvSpPr/>
          <p:nvPr/>
        </p:nvSpPr>
        <p:spPr>
          <a:xfrm>
            <a:off x="8544437" y="4509120"/>
            <a:ext cx="474662" cy="371475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8659073" y="5951698"/>
            <a:ext cx="285750" cy="213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8568585" y="3771459"/>
            <a:ext cx="466725" cy="361950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8545337" y="5085184"/>
            <a:ext cx="474662" cy="371475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8568585" y="5456659"/>
            <a:ext cx="466725" cy="361950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5178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28402"/>
              </p:ext>
            </p:extLst>
          </p:nvPr>
        </p:nvGraphicFramePr>
        <p:xfrm>
          <a:off x="179512" y="1628798"/>
          <a:ext cx="8712968" cy="4752529"/>
        </p:xfrm>
        <a:graphic>
          <a:graphicData uri="http://schemas.openxmlformats.org/drawingml/2006/table">
            <a:tbl>
              <a:tblPr/>
              <a:tblGrid>
                <a:gridCol w="216026"/>
                <a:gridCol w="1655773"/>
                <a:gridCol w="432459"/>
                <a:gridCol w="288032"/>
                <a:gridCol w="432048"/>
                <a:gridCol w="288032"/>
                <a:gridCol w="504056"/>
                <a:gridCol w="432048"/>
                <a:gridCol w="504056"/>
                <a:gridCol w="432048"/>
                <a:gridCol w="504056"/>
                <a:gridCol w="365721"/>
                <a:gridCol w="488655"/>
                <a:gridCol w="369760"/>
                <a:gridCol w="504056"/>
                <a:gridCol w="351962"/>
                <a:gridCol w="472090"/>
                <a:gridCol w="472090"/>
              </a:tblGrid>
              <a:tr h="3128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48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44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образовательных учреждений, соответствующих современным требованиям обучения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00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муниципальных общеобразовательных учреждений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верх 13"/>
          <p:cNvSpPr/>
          <p:nvPr/>
        </p:nvSpPr>
        <p:spPr>
          <a:xfrm>
            <a:off x="8514145" y="4106985"/>
            <a:ext cx="290534" cy="420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верх 14"/>
          <p:cNvSpPr>
            <a:spLocks noChangeArrowheads="1"/>
          </p:cNvSpPr>
          <p:nvPr/>
        </p:nvSpPr>
        <p:spPr bwMode="auto">
          <a:xfrm>
            <a:off x="8498643" y="4988451"/>
            <a:ext cx="313257" cy="432048"/>
          </a:xfrm>
          <a:prstGeom prst="upArrow">
            <a:avLst>
              <a:gd name="adj1" fmla="val 50000"/>
              <a:gd name="adj2" fmla="val 45695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8470290" y="5840900"/>
            <a:ext cx="417512" cy="287338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8502784" y="3284984"/>
            <a:ext cx="313257" cy="420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</a:t>
            </a:r>
            <a:endParaRPr lang="ru-RU" sz="23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занимающегося физической культурой и спортом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34716"/>
              </p:ext>
            </p:extLst>
          </p:nvPr>
        </p:nvGraphicFramePr>
        <p:xfrm>
          <a:off x="179512" y="1412776"/>
          <a:ext cx="8784979" cy="4608511"/>
        </p:xfrm>
        <a:graphic>
          <a:graphicData uri="http://schemas.openxmlformats.org/drawingml/2006/table">
            <a:tbl>
              <a:tblPr/>
              <a:tblGrid>
                <a:gridCol w="290412"/>
                <a:gridCol w="1524665"/>
                <a:gridCol w="435619"/>
                <a:gridCol w="363016"/>
                <a:gridCol w="364649"/>
                <a:gridCol w="361382"/>
                <a:gridCol w="435619"/>
                <a:gridCol w="363016"/>
                <a:gridCol w="508222"/>
                <a:gridCol w="435619"/>
                <a:gridCol w="508222"/>
                <a:gridCol w="363016"/>
                <a:gridCol w="515146"/>
                <a:gridCol w="327619"/>
                <a:gridCol w="391488"/>
                <a:gridCol w="435619"/>
                <a:gridCol w="435619"/>
                <a:gridCol w="726031"/>
              </a:tblGrid>
              <a:tr h="384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систематически занимающегося физической культурой и спортом;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2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064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лиц, систематически занимающихся физической культурой и спортом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3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в возрасте 3-79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верх 13"/>
          <p:cNvSpPr/>
          <p:nvPr/>
        </p:nvSpPr>
        <p:spPr>
          <a:xfrm>
            <a:off x="8406286" y="3789040"/>
            <a:ext cx="341313" cy="371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Стрелка вверх 14"/>
          <p:cNvSpPr>
            <a:spLocks noChangeArrowheads="1"/>
          </p:cNvSpPr>
          <p:nvPr/>
        </p:nvSpPr>
        <p:spPr bwMode="auto">
          <a:xfrm>
            <a:off x="8406287" y="4509120"/>
            <a:ext cx="341312" cy="427038"/>
          </a:xfrm>
          <a:prstGeom prst="upArrow">
            <a:avLst>
              <a:gd name="adj1" fmla="val 50000"/>
              <a:gd name="adj2" fmla="val 4861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Стрелка вверх 15"/>
          <p:cNvSpPr>
            <a:spLocks noChangeArrowheads="1"/>
          </p:cNvSpPr>
          <p:nvPr/>
        </p:nvSpPr>
        <p:spPr bwMode="auto">
          <a:xfrm>
            <a:off x="8412654" y="5433993"/>
            <a:ext cx="341313" cy="427037"/>
          </a:xfrm>
          <a:prstGeom prst="upArrow">
            <a:avLst>
              <a:gd name="adj1" fmla="val 50000"/>
              <a:gd name="adj2" fmla="val 48611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трелка вниз 16"/>
          <p:cNvSpPr>
            <a:spLocks noChangeArrowheads="1"/>
          </p:cNvSpPr>
          <p:nvPr/>
        </p:nvSpPr>
        <p:spPr bwMode="auto">
          <a:xfrm>
            <a:off x="8405081" y="3140968"/>
            <a:ext cx="333375" cy="444500"/>
          </a:xfrm>
          <a:prstGeom prst="downArrow">
            <a:avLst>
              <a:gd name="adj1" fmla="val 50000"/>
              <a:gd name="adj2" fmla="val 48228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6618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жилых помещений, приходящаяся в среднем на одного жителя, всего, в том числе введенная в действие за один год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075013"/>
              </p:ext>
            </p:extLst>
          </p:nvPr>
        </p:nvGraphicFramePr>
        <p:xfrm>
          <a:off x="251520" y="1844824"/>
          <a:ext cx="8712969" cy="4331369"/>
        </p:xfrm>
        <a:graphic>
          <a:graphicData uri="http://schemas.openxmlformats.org/drawingml/2006/table">
            <a:tbl>
              <a:tblPr/>
              <a:tblGrid>
                <a:gridCol w="288032"/>
                <a:gridCol w="2232248"/>
                <a:gridCol w="504056"/>
                <a:gridCol w="288032"/>
                <a:gridCol w="432048"/>
                <a:gridCol w="360040"/>
                <a:gridCol w="426857"/>
                <a:gridCol w="293223"/>
                <a:gridCol w="473517"/>
                <a:gridCol w="318571"/>
                <a:gridCol w="360040"/>
                <a:gridCol w="288032"/>
                <a:gridCol w="360040"/>
                <a:gridCol w="360040"/>
                <a:gridCol w="432048"/>
                <a:gridCol w="360040"/>
                <a:gridCol w="432048"/>
                <a:gridCol w="504057"/>
              </a:tblGrid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454">
                <a:tc rowSpan="3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всего, в том числе введенная в действие за один год (интегральный показатель)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41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41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в том числе введенная за один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8526340" y="4797152"/>
            <a:ext cx="33587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511380" y="3861048"/>
            <a:ext cx="350837" cy="671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8543198" y="5538410"/>
            <a:ext cx="31902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6618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получившего жилые помещения и улучившего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54072"/>
              </p:ext>
            </p:extLst>
          </p:nvPr>
        </p:nvGraphicFramePr>
        <p:xfrm>
          <a:off x="179512" y="1681263"/>
          <a:ext cx="8784977" cy="4628058"/>
        </p:xfrm>
        <a:graphic>
          <a:graphicData uri="http://schemas.openxmlformats.org/drawingml/2006/table">
            <a:tbl>
              <a:tblPr/>
              <a:tblGrid>
                <a:gridCol w="288035"/>
                <a:gridCol w="1803625"/>
                <a:gridCol w="392721"/>
                <a:gridCol w="392721"/>
                <a:gridCol w="392721"/>
                <a:gridCol w="402587"/>
                <a:gridCol w="360040"/>
                <a:gridCol w="432048"/>
                <a:gridCol w="432048"/>
                <a:gridCol w="432048"/>
                <a:gridCol w="504056"/>
                <a:gridCol w="360040"/>
                <a:gridCol w="432048"/>
                <a:gridCol w="360040"/>
                <a:gridCol w="432048"/>
                <a:gridCol w="394891"/>
                <a:gridCol w="486630"/>
                <a:gridCol w="486630"/>
              </a:tblGrid>
              <a:tr h="3740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86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получившего жилые помещения и улучшившего жилищные условия в отчетном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43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населения, состоящего на учете в качестве нуждающегося в жилых помещениях на конец прошлого года</a:t>
                      </a:r>
                      <a:b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>
            <a:spLocks noChangeArrowheads="1"/>
          </p:cNvSpPr>
          <p:nvPr/>
        </p:nvSpPr>
        <p:spPr bwMode="auto">
          <a:xfrm>
            <a:off x="8575526" y="5517232"/>
            <a:ext cx="307975" cy="461962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8589435" y="3429000"/>
            <a:ext cx="306388" cy="461962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8573938" y="4033319"/>
            <a:ext cx="307975" cy="461963"/>
          </a:xfrm>
          <a:prstGeom prst="downArrow">
            <a:avLst>
              <a:gd name="adj1" fmla="val 50000"/>
              <a:gd name="adj2" fmla="val 48438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8575526" y="4725144"/>
            <a:ext cx="306387" cy="461963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22379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96834"/>
              </p:ext>
            </p:extLst>
          </p:nvPr>
        </p:nvGraphicFramePr>
        <p:xfrm>
          <a:off x="179512" y="2276873"/>
          <a:ext cx="8712965" cy="4080964"/>
        </p:xfrm>
        <a:graphic>
          <a:graphicData uri="http://schemas.openxmlformats.org/drawingml/2006/table">
            <a:tbl>
              <a:tblPr/>
              <a:tblGrid>
                <a:gridCol w="216024"/>
                <a:gridCol w="2590147"/>
                <a:gridCol w="342668"/>
                <a:gridCol w="314883"/>
                <a:gridCol w="314883"/>
                <a:gridCol w="426019"/>
                <a:gridCol w="426019"/>
                <a:gridCol w="481586"/>
                <a:gridCol w="481586"/>
                <a:gridCol w="296362"/>
                <a:gridCol w="296362"/>
                <a:gridCol w="296362"/>
                <a:gridCol w="296362"/>
                <a:gridCol w="333405"/>
                <a:gridCol w="333405"/>
                <a:gridCol w="296362"/>
                <a:gridCol w="322461"/>
                <a:gridCol w="648069"/>
              </a:tblGrid>
              <a:tr h="2823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(интегральный показатель)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19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 жилищного строительства - </a:t>
                      </a:r>
                      <a:b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3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2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7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иных объектов капитального строительства - в течение 5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Равно 8"/>
          <p:cNvSpPr/>
          <p:nvPr/>
        </p:nvSpPr>
        <p:spPr>
          <a:xfrm>
            <a:off x="8341935" y="4879518"/>
            <a:ext cx="474662" cy="41910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8341935" y="5986279"/>
            <a:ext cx="474663" cy="419100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8338127" y="5530180"/>
            <a:ext cx="474662" cy="419100"/>
          </a:xfrm>
          <a:prstGeom prst="mathEqual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8328601" y="4032250"/>
            <a:ext cx="484188" cy="41910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деятельностью органов местного 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самоуправления*</a:t>
            </a:r>
            <a:endParaRPr lang="ru-RU" sz="2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66368"/>
              </p:ext>
            </p:extLst>
          </p:nvPr>
        </p:nvGraphicFramePr>
        <p:xfrm>
          <a:off x="179511" y="1412776"/>
          <a:ext cx="8712970" cy="4328008"/>
        </p:xfrm>
        <a:graphic>
          <a:graphicData uri="http://schemas.openxmlformats.org/drawingml/2006/table">
            <a:tbl>
              <a:tblPr/>
              <a:tblGrid>
                <a:gridCol w="216025"/>
                <a:gridCol w="1520496"/>
                <a:gridCol w="392118"/>
                <a:gridCol w="391642"/>
                <a:gridCol w="432048"/>
                <a:gridCol w="328657"/>
                <a:gridCol w="448135"/>
                <a:gridCol w="440132"/>
                <a:gridCol w="440132"/>
                <a:gridCol w="496149"/>
                <a:gridCol w="496149"/>
                <a:gridCol w="352324"/>
                <a:gridCol w="458000"/>
                <a:gridCol w="458000"/>
                <a:gridCol w="534334"/>
                <a:gridCol w="381667"/>
                <a:gridCol w="470825"/>
                <a:gridCol w="456137"/>
              </a:tblGrid>
              <a:tr h="28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67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числа опрошенных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25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8511380" y="3501008"/>
            <a:ext cx="350838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8493965" y="4365104"/>
            <a:ext cx="352425" cy="4895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8493965" y="5142481"/>
            <a:ext cx="350837" cy="5083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5898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 в расчете на 10 тыс. человек населения, всего,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99855"/>
              </p:ext>
            </p:extLst>
          </p:nvPr>
        </p:nvGraphicFramePr>
        <p:xfrm>
          <a:off x="251521" y="1687058"/>
          <a:ext cx="8640957" cy="4629730"/>
        </p:xfrm>
        <a:graphic>
          <a:graphicData uri="http://schemas.openxmlformats.org/drawingml/2006/table">
            <a:tbl>
              <a:tblPr/>
              <a:tblGrid>
                <a:gridCol w="265229"/>
                <a:gridCol w="2399066"/>
                <a:gridCol w="360040"/>
                <a:gridCol w="288032"/>
                <a:gridCol w="419798"/>
                <a:gridCol w="303120"/>
                <a:gridCol w="303120"/>
                <a:gridCol w="414122"/>
                <a:gridCol w="288032"/>
                <a:gridCol w="282986"/>
                <a:gridCol w="378900"/>
                <a:gridCol w="350484"/>
                <a:gridCol w="397846"/>
                <a:gridCol w="317976"/>
                <a:gridCol w="360040"/>
                <a:gridCol w="360040"/>
                <a:gridCol w="576064"/>
                <a:gridCol w="576062"/>
              </a:tblGrid>
              <a:tr h="3202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2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земельных участков, предоставленных для строительства в расчете на 10 тыс. человек населения, всего,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(интегральный показатель)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8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земельных участков, предоставленных для строительства в расчете на 10 тыс. человек населения, - всего,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69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земельных участков, предоставленных для жилищного строительства, индивидуального жилищного строительства;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8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земельных участков, предоставленных для комплексного освоения в целях жилищного строительства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8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земельных участков, предоставленных для строительства,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Равно 8"/>
          <p:cNvSpPr/>
          <p:nvPr/>
        </p:nvSpPr>
        <p:spPr>
          <a:xfrm>
            <a:off x="8396940" y="5445224"/>
            <a:ext cx="427037" cy="457200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8435692" y="3501008"/>
            <a:ext cx="332715" cy="461963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8456470" y="4437112"/>
            <a:ext cx="307975" cy="360040"/>
          </a:xfrm>
          <a:prstGeom prst="downArrow">
            <a:avLst>
              <a:gd name="adj1" fmla="val 50000"/>
              <a:gd name="adj2" fmla="val 48438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8473289" y="4941168"/>
            <a:ext cx="307975" cy="360040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трелка вниз 12"/>
          <p:cNvSpPr>
            <a:spLocks noChangeArrowheads="1"/>
          </p:cNvSpPr>
          <p:nvPr/>
        </p:nvSpPr>
        <p:spPr bwMode="auto">
          <a:xfrm>
            <a:off x="8473288" y="5949280"/>
            <a:ext cx="307975" cy="288032"/>
          </a:xfrm>
          <a:prstGeom prst="downArrow">
            <a:avLst>
              <a:gd name="adj1" fmla="val 50000"/>
              <a:gd name="adj2" fmla="val 48437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00493"/>
              </p:ext>
            </p:extLst>
          </p:nvPr>
        </p:nvGraphicFramePr>
        <p:xfrm>
          <a:off x="107504" y="1412776"/>
          <a:ext cx="8856985" cy="4752528"/>
        </p:xfrm>
        <a:graphic>
          <a:graphicData uri="http://schemas.openxmlformats.org/drawingml/2006/table">
            <a:tbl>
              <a:tblPr/>
              <a:tblGrid>
                <a:gridCol w="216024"/>
                <a:gridCol w="1718489"/>
                <a:gridCol w="436583"/>
                <a:gridCol w="437216"/>
                <a:gridCol w="432048"/>
                <a:gridCol w="288032"/>
                <a:gridCol w="504056"/>
                <a:gridCol w="360040"/>
                <a:gridCol w="576064"/>
                <a:gridCol w="360040"/>
                <a:gridCol w="504056"/>
                <a:gridCol w="316003"/>
                <a:gridCol w="558167"/>
                <a:gridCol w="393410"/>
                <a:gridCol w="439189"/>
                <a:gridCol w="292793"/>
                <a:gridCol w="582739"/>
                <a:gridCol w="442036"/>
              </a:tblGrid>
              <a:tr h="318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39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6 086,1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6 735,6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15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бюджета муниципального образования на содержание работников органов местного самоуправления,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108 953,4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113 958,3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120 493,8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5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8581776" y="4005064"/>
            <a:ext cx="333375" cy="613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8604448" y="570019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8581776" y="3068961"/>
            <a:ext cx="310704" cy="648072"/>
          </a:xfrm>
          <a:prstGeom prst="downArrow">
            <a:avLst>
              <a:gd name="adj1" fmla="val 50000"/>
              <a:gd name="adj2" fmla="val 48680"/>
            </a:avLst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8604448" y="4869160"/>
            <a:ext cx="333375" cy="613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сводных индексов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эффективности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427056"/>
              </p:ext>
            </p:extLst>
          </p:nvPr>
        </p:nvGraphicFramePr>
        <p:xfrm>
          <a:off x="357188" y="857232"/>
          <a:ext cx="8786812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177988" y="3573017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17265" y="2993907"/>
            <a:ext cx="576064" cy="68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56199" y="465313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независимой оценки качества условий оказания услуг муниципальными организациями в сферах культуры, охраны здоровья, образования, социального обслуживания и иными организациями, расположенными на территориях соответствующих муниципальных образований и оказывающими услуги в указанных сферах за счет бюджетных ассигнований бюджетов муниципальных образований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4600"/>
              </p:ext>
            </p:extLst>
          </p:nvPr>
        </p:nvGraphicFramePr>
        <p:xfrm>
          <a:off x="179513" y="1340768"/>
          <a:ext cx="8784974" cy="4968552"/>
        </p:xfrm>
        <a:graphic>
          <a:graphicData uri="http://schemas.openxmlformats.org/drawingml/2006/table">
            <a:tbl>
              <a:tblPr/>
              <a:tblGrid>
                <a:gridCol w="3026589"/>
                <a:gridCol w="560611"/>
                <a:gridCol w="439248"/>
                <a:gridCol w="439248"/>
                <a:gridCol w="512456"/>
                <a:gridCol w="524735"/>
                <a:gridCol w="500179"/>
                <a:gridCol w="439248"/>
                <a:gridCol w="465778"/>
                <a:gridCol w="579769"/>
                <a:gridCol w="363585"/>
                <a:gridCol w="452024"/>
                <a:gridCol w="481504"/>
              </a:tblGrid>
              <a:tr h="3480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независимой оценки качества условий оказания услуг муниципальными организациями в сферах культуры, охраны здоровья, образования, социального обслуживания и иными организациями, расположенными на территориях соответствующих муниципальных образований и оказывающими услуги в указанных сферах за счет бюджетных ассигнований бюджетов муниципальных образований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87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независимой оценки качества условий оказания услуг муниципальными организациями в сфере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92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независимой оценки качества условий оказания услуг муниципальными организациями в сфере охраны здоровья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2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независимой оценки качества условий оказания услуг муниципальными организациями в сфере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78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Результаты независимой оценки качества условий оказания услуг муниципальными организациями в сфере социального обслуживания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состояния платежной дисциплины и инвестиционной политики в жилищно-коммунальном 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города Покачи </a:t>
            </a:r>
            <a:endParaRPr lang="ru-RU" sz="2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281"/>
              </p:ext>
            </p:extLst>
          </p:nvPr>
        </p:nvGraphicFramePr>
        <p:xfrm>
          <a:off x="179511" y="1340767"/>
          <a:ext cx="8784976" cy="4968554"/>
        </p:xfrm>
        <a:graphic>
          <a:graphicData uri="http://schemas.openxmlformats.org/drawingml/2006/table">
            <a:tbl>
              <a:tblPr/>
              <a:tblGrid>
                <a:gridCol w="572773"/>
                <a:gridCol w="818245"/>
                <a:gridCol w="952139"/>
                <a:gridCol w="952139"/>
                <a:gridCol w="944701"/>
                <a:gridCol w="944701"/>
                <a:gridCol w="907508"/>
                <a:gridCol w="907508"/>
                <a:gridCol w="892631"/>
                <a:gridCol w="892631"/>
              </a:tblGrid>
              <a:tr h="14592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среди 22 МО ХМАО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просроченной кредиторской задолженности (2 и более месяца) за приобретенные топливно-энергетические ресурсы, необходимые для обеспечения деятельности организаций жилищно-коммунального комплекса, перед поставщиками ресурсов в общем объеме данной задолженности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Фактический уровень собираемости взносов на капитальный ремонт общего имущества многоквартирных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муниципальных инвестиционных программ регулируемых организаций, осуществляющих деятельность в сферах водоснабжения, водоотведения, теплоснабжения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Фактический уровень собираемости платы граждан за предоставленные жилищно-коммунальные услуги за отчетный период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значение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Покачи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стадии утверждения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  тельно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 тельно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74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Примечания: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036"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столбец 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"хорошо"- значение показателя от 0 процентов до 8 процентов; "удовлетворительно" - значение показателя от 8 процентов до 25 процентов; "неудовлетворительно" - значение показателя выше 25 процентов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762"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столбец 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хорошо""хорошо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- значение показателя от 100 процентов до 95 процентов; "удовлетворительно" - значение показателя от 80 процентов до 95 процентов; "неудовлетворительно" - значение показателя менее 80 процентов;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524"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столбец 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"хорошо" - муниципальные инвестиционные программы регулируемых организаций, осуществляющих деятельность в сферах водоснабжения, водоотведения, теплоснабжения, в наличии;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"удовлетворительно" - муниципальные инвестиционные программы регулируемых организаций, осуществляющих деятельность в сферах водоснабжения, водоотведения, теплоснабжения, в стадии утверждения; "неудовлетворительно" - муниципальные инвестиционные программы регулируемых организаций, осуществляющих деятельность в сферах водоснабжения, водоотведения, теплоснабжения, отсутствуют.".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762"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столбец 10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"хорошо" - значение показателя от 100 процентов и выше; "удовлетворительно" - значение показателя от 97 процентов до 100 процентов; "неудовлетворительно" - значение показателя менее 97 процентов.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 эффективности органов местного самоуправления за 2018 год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795435"/>
              </p:ext>
            </p:extLst>
          </p:nvPr>
        </p:nvGraphicFramePr>
        <p:xfrm>
          <a:off x="77368" y="1119218"/>
          <a:ext cx="9144000" cy="521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2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4219"/>
              </p:ext>
            </p:extLst>
          </p:nvPr>
        </p:nvGraphicFramePr>
        <p:xfrm>
          <a:off x="107504" y="1094714"/>
          <a:ext cx="8928992" cy="539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Лист" r:id="rId6" imgW="8554418" imgH="6417986" progId="Excel.Sheet.8">
                  <p:embed/>
                </p:oleObj>
              </mc:Choice>
              <mc:Fallback>
                <p:oleObj name="Лист" r:id="rId6" imgW="8554418" imgH="6417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1094714"/>
                        <a:ext cx="8928992" cy="539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6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79" y="-40280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39109"/>
              </p:ext>
            </p:extLst>
          </p:nvPr>
        </p:nvGraphicFramePr>
        <p:xfrm>
          <a:off x="107504" y="1043145"/>
          <a:ext cx="8933433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Лист" r:id="rId6" imgW="8554418" imgH="5819646" progId="Excel.Sheet.8">
                  <p:embed/>
                </p:oleObj>
              </mc:Choice>
              <mc:Fallback>
                <p:oleObj name="Лист" r:id="rId6" imgW="8554418" imgH="58196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1043145"/>
                        <a:ext cx="8933433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субъектов малого и среднего предпринимательства в расчете на 10 тыс. человек населения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Стрелка вниз 42"/>
          <p:cNvSpPr/>
          <p:nvPr/>
        </p:nvSpPr>
        <p:spPr>
          <a:xfrm>
            <a:off x="8539161" y="4437112"/>
            <a:ext cx="295275" cy="3698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40150"/>
              </p:ext>
            </p:extLst>
          </p:nvPr>
        </p:nvGraphicFramePr>
        <p:xfrm>
          <a:off x="179512" y="1340769"/>
          <a:ext cx="8784978" cy="4752527"/>
        </p:xfrm>
        <a:graphic>
          <a:graphicData uri="http://schemas.openxmlformats.org/drawingml/2006/table">
            <a:tbl>
              <a:tblPr/>
              <a:tblGrid>
                <a:gridCol w="288032"/>
                <a:gridCol w="1654102"/>
                <a:gridCol w="417468"/>
                <a:gridCol w="408392"/>
                <a:gridCol w="408392"/>
                <a:gridCol w="281338"/>
                <a:gridCol w="299488"/>
                <a:gridCol w="419252"/>
                <a:gridCol w="576064"/>
                <a:gridCol w="360040"/>
                <a:gridCol w="459722"/>
                <a:gridCol w="335789"/>
                <a:gridCol w="428625"/>
                <a:gridCol w="360040"/>
                <a:gridCol w="504056"/>
                <a:gridCol w="432048"/>
                <a:gridCol w="648072"/>
                <a:gridCol w="504058"/>
              </a:tblGrid>
              <a:tr h="4320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59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36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7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Среднегодовая численность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8555606" y="3284984"/>
            <a:ext cx="353319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8555606" y="4221088"/>
            <a:ext cx="353319" cy="4320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8539161" y="4991615"/>
            <a:ext cx="369764" cy="4536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8597501" y="5686806"/>
            <a:ext cx="269528" cy="234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248426" cy="15178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0566"/>
              </p:ext>
            </p:extLst>
          </p:nvPr>
        </p:nvGraphicFramePr>
        <p:xfrm>
          <a:off x="179511" y="1556793"/>
          <a:ext cx="8784976" cy="4856336"/>
        </p:xfrm>
        <a:graphic>
          <a:graphicData uri="http://schemas.openxmlformats.org/drawingml/2006/table">
            <a:tbl>
              <a:tblPr/>
              <a:tblGrid>
                <a:gridCol w="320035"/>
                <a:gridCol w="1472163"/>
                <a:gridCol w="320035"/>
                <a:gridCol w="336040"/>
                <a:gridCol w="432048"/>
                <a:gridCol w="360040"/>
                <a:gridCol w="400042"/>
                <a:gridCol w="392046"/>
                <a:gridCol w="504056"/>
                <a:gridCol w="432048"/>
                <a:gridCol w="576064"/>
                <a:gridCol w="360040"/>
                <a:gridCol w="504056"/>
                <a:gridCol w="432048"/>
                <a:gridCol w="504056"/>
                <a:gridCol w="504055"/>
                <a:gridCol w="504057"/>
                <a:gridCol w="432047"/>
              </a:tblGrid>
              <a:tr h="288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4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14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малых и средних предприятий</a:t>
                      </a:r>
                      <a:endParaRPr lang="ru-RU" sz="9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всех предприятий и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8552283" y="3140968"/>
            <a:ext cx="371475" cy="466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583390" y="4005064"/>
            <a:ext cx="322263" cy="4381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Стрелка вверх 10"/>
          <p:cNvSpPr>
            <a:spLocks noChangeArrowheads="1"/>
          </p:cNvSpPr>
          <p:nvPr/>
        </p:nvSpPr>
        <p:spPr bwMode="auto">
          <a:xfrm>
            <a:off x="8583391" y="5733256"/>
            <a:ext cx="366713" cy="444500"/>
          </a:xfrm>
          <a:prstGeom prst="upArrow">
            <a:avLst>
              <a:gd name="adj1" fmla="val 50000"/>
              <a:gd name="adj2" fmla="val 46894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583391" y="4941168"/>
            <a:ext cx="322262" cy="4381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</a:t>
            </a: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бюджетных средств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 жителя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03337"/>
              </p:ext>
            </p:extLst>
          </p:nvPr>
        </p:nvGraphicFramePr>
        <p:xfrm>
          <a:off x="179513" y="1196753"/>
          <a:ext cx="8784976" cy="5040559"/>
        </p:xfrm>
        <a:graphic>
          <a:graphicData uri="http://schemas.openxmlformats.org/drawingml/2006/table">
            <a:tbl>
              <a:tblPr/>
              <a:tblGrid>
                <a:gridCol w="290413"/>
                <a:gridCol w="1807000"/>
                <a:gridCol w="371093"/>
                <a:gridCol w="363015"/>
                <a:gridCol w="341037"/>
                <a:gridCol w="273193"/>
                <a:gridCol w="402213"/>
                <a:gridCol w="363015"/>
                <a:gridCol w="423911"/>
                <a:gridCol w="351128"/>
                <a:gridCol w="398521"/>
                <a:gridCol w="405381"/>
                <a:gridCol w="405381"/>
                <a:gridCol w="405906"/>
                <a:gridCol w="513897"/>
                <a:gridCol w="445735"/>
                <a:gridCol w="576064"/>
                <a:gridCol w="648073"/>
              </a:tblGrid>
              <a:tr h="3818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60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(за исключением бюджетных средств),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204 172,3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281 250,9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195 347,3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90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Среднегодовая численность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8550271" y="5733256"/>
            <a:ext cx="234713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60432" y="3501008"/>
            <a:ext cx="333108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526054" y="4293096"/>
            <a:ext cx="258930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512183" y="5006852"/>
            <a:ext cx="286671" cy="3603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4230" y="-12997"/>
            <a:ext cx="8320434" cy="18824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28091"/>
              </p:ext>
            </p:extLst>
          </p:nvPr>
        </p:nvGraphicFramePr>
        <p:xfrm>
          <a:off x="179512" y="1916832"/>
          <a:ext cx="8712967" cy="4557130"/>
        </p:xfrm>
        <a:graphic>
          <a:graphicData uri="http://schemas.openxmlformats.org/drawingml/2006/table">
            <a:tbl>
              <a:tblPr/>
              <a:tblGrid>
                <a:gridCol w="288032"/>
                <a:gridCol w="1601802"/>
                <a:gridCol w="493331"/>
                <a:gridCol w="425147"/>
                <a:gridCol w="432048"/>
                <a:gridCol w="357155"/>
                <a:gridCol w="462971"/>
                <a:gridCol w="470560"/>
                <a:gridCol w="470560"/>
                <a:gridCol w="398994"/>
                <a:gridCol w="526948"/>
                <a:gridCol w="337148"/>
                <a:gridCol w="432048"/>
                <a:gridCol w="360040"/>
                <a:gridCol w="432048"/>
                <a:gridCol w="343729"/>
                <a:gridCol w="440203"/>
                <a:gridCol w="440203"/>
              </a:tblGrid>
              <a:tr h="3313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/период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к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объема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среднего темпа роста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Сводный индекс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3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3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09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3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 налоговых и неналоговых доходов местного бюджета (за исключением поступлений налоговых доходов по дополнительным нормативам отчислений)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293 368,10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304 166,90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325 606,10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68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3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собственных доходов бюджета муниципального образования (без учета субвенций)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1 030 009,20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926 497,90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1 101 016,80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12590463" y="6824663"/>
            <a:ext cx="303212" cy="311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трелка вверх 9"/>
          <p:cNvSpPr>
            <a:spLocks noChangeArrowheads="1"/>
          </p:cNvSpPr>
          <p:nvPr/>
        </p:nvSpPr>
        <p:spPr bwMode="auto">
          <a:xfrm>
            <a:off x="8525668" y="5085184"/>
            <a:ext cx="298450" cy="419100"/>
          </a:xfrm>
          <a:prstGeom prst="upArrow">
            <a:avLst>
              <a:gd name="adj1" fmla="val 50000"/>
              <a:gd name="adj2" fmla="val 46168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537574" y="3358292"/>
            <a:ext cx="322262" cy="4333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525668" y="4221088"/>
            <a:ext cx="322263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Стрелка вверх 12"/>
          <p:cNvSpPr>
            <a:spLocks noChangeArrowheads="1"/>
          </p:cNvSpPr>
          <p:nvPr/>
        </p:nvSpPr>
        <p:spPr bwMode="auto">
          <a:xfrm>
            <a:off x="8525667" y="5949280"/>
            <a:ext cx="298450" cy="419100"/>
          </a:xfrm>
          <a:prstGeom prst="upArrow">
            <a:avLst>
              <a:gd name="adj1" fmla="val 50000"/>
              <a:gd name="adj2" fmla="val 46168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9420</TotalTime>
  <Words>2962</Words>
  <Application>Microsoft Office PowerPoint</Application>
  <PresentationFormat>Экран (4:3)</PresentationFormat>
  <Paragraphs>1069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Лист</vt:lpstr>
      <vt:lpstr>Информация о практиках, способствующих достижению наилучших значений показателей для оценки эффективности деятельности  органов местного самоуправления                       города Покачи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Амерханова Бэла Рамзановна</cp:lastModifiedBy>
  <cp:revision>1173</cp:revision>
  <cp:lastPrinted>2019-08-09T06:36:41Z</cp:lastPrinted>
  <dcterms:created xsi:type="dcterms:W3CDTF">2013-05-18T18:27:44Z</dcterms:created>
  <dcterms:modified xsi:type="dcterms:W3CDTF">2019-09-16T07:19:52Z</dcterms:modified>
</cp:coreProperties>
</file>